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Arvo"/>
      <p:regular r:id="rId27"/>
      <p:bold r:id="rId28"/>
      <p:italic r:id="rId29"/>
      <p:boldItalic r:id="rId30"/>
    </p:embeddedFont>
    <p:embeddedFont>
      <p:font typeface="Roboto Condensed"/>
      <p:regular r:id="rId31"/>
      <p:bold r:id="rId32"/>
      <p:italic r:id="rId33"/>
      <p:boldItalic r:id="rId34"/>
    </p:embeddedFont>
    <p:embeddedFont>
      <p:font typeface="Roboto Condensed Light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Arvo-bold.fntdata"/><Relationship Id="rId27" Type="http://schemas.openxmlformats.org/officeDocument/2006/relationships/font" Target="fonts/Arv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Arv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Condensed-regular.fntdata"/><Relationship Id="rId30" Type="http://schemas.openxmlformats.org/officeDocument/2006/relationships/font" Target="fonts/Arvo-boldItalic.fntdata"/><Relationship Id="rId11" Type="http://schemas.openxmlformats.org/officeDocument/2006/relationships/slide" Target="slides/slide7.xml"/><Relationship Id="rId33" Type="http://schemas.openxmlformats.org/officeDocument/2006/relationships/font" Target="fonts/RobotoCondensed-italic.fntdata"/><Relationship Id="rId10" Type="http://schemas.openxmlformats.org/officeDocument/2006/relationships/slide" Target="slides/slide6.xml"/><Relationship Id="rId32" Type="http://schemas.openxmlformats.org/officeDocument/2006/relationships/font" Target="fonts/RobotoCondensed-bold.fntdata"/><Relationship Id="rId13" Type="http://schemas.openxmlformats.org/officeDocument/2006/relationships/slide" Target="slides/slide9.xml"/><Relationship Id="rId35" Type="http://schemas.openxmlformats.org/officeDocument/2006/relationships/font" Target="fonts/RobotoCondensedLight-regular.fntdata"/><Relationship Id="rId12" Type="http://schemas.openxmlformats.org/officeDocument/2006/relationships/slide" Target="slides/slide8.xml"/><Relationship Id="rId34" Type="http://schemas.openxmlformats.org/officeDocument/2006/relationships/font" Target="fonts/RobotoCondensed-boldItalic.fntdata"/><Relationship Id="rId15" Type="http://schemas.openxmlformats.org/officeDocument/2006/relationships/slide" Target="slides/slide11.xml"/><Relationship Id="rId37" Type="http://schemas.openxmlformats.org/officeDocument/2006/relationships/font" Target="fonts/RobotoCondensedLight-italic.fntdata"/><Relationship Id="rId14" Type="http://schemas.openxmlformats.org/officeDocument/2006/relationships/slide" Target="slides/slide10.xml"/><Relationship Id="rId36" Type="http://schemas.openxmlformats.org/officeDocument/2006/relationships/font" Target="fonts/RobotoCondensedLight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38" Type="http://schemas.openxmlformats.org/officeDocument/2006/relationships/font" Target="fonts/RobotoCondensedLight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27272"/>
              <a:buChar char="●"/>
              <a:defRPr sz="1100"/>
            </a:lvl1pPr>
            <a:lvl2pPr lvl="1">
              <a:spcBef>
                <a:spcPts val="0"/>
              </a:spcBef>
              <a:buSzPct val="127272"/>
              <a:buChar char="○"/>
              <a:defRPr sz="1100"/>
            </a:lvl2pPr>
            <a:lvl3pPr lvl="2">
              <a:spcBef>
                <a:spcPts val="0"/>
              </a:spcBef>
              <a:buSzPct val="127272"/>
              <a:buChar char="■"/>
              <a:defRPr sz="1100"/>
            </a:lvl3pPr>
            <a:lvl4pPr lvl="3">
              <a:spcBef>
                <a:spcPts val="0"/>
              </a:spcBef>
              <a:buSzPct val="127272"/>
              <a:buChar char="●"/>
              <a:defRPr sz="1100"/>
            </a:lvl4pPr>
            <a:lvl5pPr lvl="4">
              <a:spcBef>
                <a:spcPts val="0"/>
              </a:spcBef>
              <a:buSzPct val="127272"/>
              <a:buChar char="○"/>
              <a:defRPr sz="1100"/>
            </a:lvl5pPr>
            <a:lvl6pPr lvl="5">
              <a:spcBef>
                <a:spcPts val="0"/>
              </a:spcBef>
              <a:buSzPct val="127272"/>
              <a:buChar char="■"/>
              <a:defRPr sz="1100"/>
            </a:lvl6pPr>
            <a:lvl7pPr lvl="6">
              <a:spcBef>
                <a:spcPts val="0"/>
              </a:spcBef>
              <a:buSzPct val="127272"/>
              <a:buChar char="●"/>
              <a:defRPr sz="1100"/>
            </a:lvl7pPr>
            <a:lvl8pPr lvl="7">
              <a:spcBef>
                <a:spcPts val="0"/>
              </a:spcBef>
              <a:buSzPct val="127272"/>
              <a:buChar char="○"/>
              <a:defRPr sz="1100"/>
            </a:lvl8pPr>
            <a:lvl9pPr lvl="8">
              <a:spcBef>
                <a:spcPts val="0"/>
              </a:spcBef>
              <a:buSzPct val="127272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Shape 3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Shape 3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Shape 3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Shape 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Shape 3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Shape 3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Shape 3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Shape 3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Shape 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Shape 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Shape 426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Shape 4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Shape 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Shape 2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Shape 2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fmla="val 32425" name="adj"/>
            </a:avLst>
          </a:prstGeom>
          <a:solidFill>
            <a:srgbClr val="263248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Shape 11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12" name="Shape 1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flipH="1" rot="10800000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Shape 14"/>
          <p:cNvGrpSpPr/>
          <p:nvPr/>
        </p:nvGrpSpPr>
        <p:grpSpPr>
          <a:xfrm flipH="1" rot="10800000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15" name="Shape 15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Shape 16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Shape 17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Shape 18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fmla="val 32425" name="adj"/>
              </a:avLst>
            </a:prstGeom>
            <a:solidFill>
              <a:srgbClr val="D26F00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19" name="Shape 19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Shape 20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Shape 21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2" name="Shape 22"/>
          <p:cNvSpPr txBox="1"/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ubtitle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fmla="val 32425" name="adj"/>
            </a:avLst>
          </a:prstGeom>
          <a:solidFill>
            <a:srgbClr val="263248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Shape 25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Shape 26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flipH="1" rot="10800000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Shape 28"/>
          <p:cNvGrpSpPr/>
          <p:nvPr/>
        </p:nvGrpSpPr>
        <p:grpSpPr>
          <a:xfrm flipH="1" rot="10800000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Shape 29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Shape 30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Shape 31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Shape 32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fmla="val 32425" name="adj"/>
              </a:avLst>
            </a:prstGeom>
            <a:solidFill>
              <a:srgbClr val="D26F00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33" name="Shape 3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Shape 3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Shape 3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" name="Shape 36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Shape 37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Shape 38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9" name="Shape 39"/>
          <p:cNvSpPr txBox="1"/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40" name="Shape 40"/>
          <p:cNvSpPr txBox="1"/>
          <p:nvPr>
            <p:ph idx="1" type="subTitle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rgbClr val="FF9800"/>
              </a:buClr>
              <a:buSzPct val="100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0"/>
              </a:spcBef>
              <a:buClr>
                <a:srgbClr val="FF9800"/>
              </a:buClr>
              <a:buSzPct val="100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0"/>
              </a:spcBef>
              <a:buClr>
                <a:srgbClr val="FF9800"/>
              </a:buClr>
              <a:buSzPct val="100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0"/>
              </a:spcBef>
              <a:buClr>
                <a:srgbClr val="FF9800"/>
              </a:buClr>
              <a:buSzPct val="100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0"/>
              </a:spcBef>
              <a:buClr>
                <a:srgbClr val="FF9800"/>
              </a:buClr>
              <a:buSzPct val="100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0"/>
              </a:spcBef>
              <a:buClr>
                <a:srgbClr val="FF9800"/>
              </a:buClr>
              <a:buSzPct val="100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0"/>
              </a:spcBef>
              <a:buClr>
                <a:srgbClr val="FF9800"/>
              </a:buClr>
              <a:buSzPct val="100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0"/>
              </a:spcBef>
              <a:buClr>
                <a:srgbClr val="FF9800"/>
              </a:buClr>
              <a:buSzPct val="100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0"/>
              </a:spcBef>
              <a:buClr>
                <a:srgbClr val="FF9800"/>
              </a:buClr>
              <a:buSzPct val="100000"/>
              <a:buNone/>
              <a:defRPr sz="2000">
                <a:solidFill>
                  <a:srgbClr val="FF9800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Quote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fmla="val 32425" name="adj"/>
            </a:avLst>
          </a:prstGeom>
          <a:solidFill>
            <a:srgbClr val="263248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Shape 4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Shape 45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flipH="1" rot="10800000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Shape 47"/>
          <p:cNvGrpSpPr/>
          <p:nvPr/>
        </p:nvGrpSpPr>
        <p:grpSpPr>
          <a:xfrm flipH="1" rot="10800000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48" name="Shape 48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Shape 49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Shape 50"/>
          <p:cNvSpPr txBox="1"/>
          <p:nvPr>
            <p:ph idx="1" type="body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defRPr i="1"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defRPr i="1"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defRPr i="1"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defRPr i="1"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defRPr i="1"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defRPr i="1"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defRPr i="1"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defRPr i="1"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defRPr i="1"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 sz="7200">
                <a:solidFill>
                  <a:srgbClr val="FF9800"/>
                </a:solidFill>
              </a:rPr>
              <a:t>“</a:t>
            </a:r>
          </a:p>
        </p:txBody>
      </p:sp>
      <p:grpSp>
        <p:nvGrpSpPr>
          <p:cNvPr id="52" name="Shape 52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53" name="Shape 5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fmla="val 32425" name="adj"/>
              </a:avLst>
            </a:prstGeom>
            <a:solidFill>
              <a:srgbClr val="D26F00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54" name="Shape 5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55" name="Shape 5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Shape 56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" name="Shape 57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58" name="Shape 58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" name="Shape 59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0" name="Shape 60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+ 1 colum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Shape 62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Shape 63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fmla="val 32425" name="adj"/>
              </a:avLst>
            </a:prstGeom>
            <a:solidFill>
              <a:srgbClr val="263248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Shape 64"/>
            <p:cNvGrpSpPr/>
            <p:nvPr/>
          </p:nvGrpSpPr>
          <p:grpSpPr>
            <a:xfrm flipH="1" rot="10800000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Shape 6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Shape 6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Shape 67"/>
            <p:cNvGrpSpPr/>
            <p:nvPr/>
          </p:nvGrpSpPr>
          <p:grpSpPr>
            <a:xfrm flipH="1" rot="10800000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Shape 68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Shape 69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Shape 7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Shape 71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fmla="val 32425" name="adj"/>
              </a:avLst>
            </a:prstGeom>
            <a:solidFill>
              <a:srgbClr val="D26F00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72" name="Shape 72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Shape 7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" name="Shape 7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Shape 76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Shape 77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8" name="Shape 78"/>
          <p:cNvSpPr txBox="1"/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80" name="Shape 80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+ 2 columns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Shape 82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83" name="Shape 83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fmla="val 32425" name="adj"/>
              </a:avLst>
            </a:prstGeom>
            <a:solidFill>
              <a:srgbClr val="263248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84" name="Shape 84"/>
            <p:cNvGrpSpPr/>
            <p:nvPr/>
          </p:nvGrpSpPr>
          <p:grpSpPr>
            <a:xfrm flipH="1" rot="10800000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85" name="Shape 8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6" name="Shape 8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87" name="Shape 87"/>
            <p:cNvGrpSpPr/>
            <p:nvPr/>
          </p:nvGrpSpPr>
          <p:grpSpPr>
            <a:xfrm flipH="1" rot="10800000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88" name="Shape 88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9" name="Shape 89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90" name="Shape 9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91" name="Shape 91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fmla="val 32425" name="adj"/>
              </a:avLst>
            </a:prstGeom>
            <a:solidFill>
              <a:srgbClr val="D26F00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92" name="Shape 92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93" name="Shape 9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Shape 9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" name="Shape 9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96" name="Shape 96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Shape 97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8" name="Shape 98"/>
          <p:cNvSpPr txBox="1"/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814275" y="1537988"/>
            <a:ext cx="3378300" cy="2724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000"/>
            </a:lvl1pPr>
            <a:lvl2pPr lvl="1">
              <a:spcBef>
                <a:spcPts val="0"/>
              </a:spcBef>
              <a:buSzPct val="100000"/>
              <a:defRPr sz="2000"/>
            </a:lvl2pPr>
            <a:lvl3pPr lvl="2">
              <a:spcBef>
                <a:spcPts val="0"/>
              </a:spcBef>
              <a:buSzPct val="100000"/>
              <a:defRPr sz="2000"/>
            </a:lvl3pPr>
            <a:lvl4pPr lvl="3">
              <a:spcBef>
                <a:spcPts val="0"/>
              </a:spcBef>
              <a:buSzPct val="100000"/>
              <a:defRPr sz="2000"/>
            </a:lvl4pPr>
            <a:lvl5pPr lvl="4">
              <a:spcBef>
                <a:spcPts val="0"/>
              </a:spcBef>
              <a:buSzPct val="100000"/>
              <a:defRPr sz="2000"/>
            </a:lvl5pPr>
            <a:lvl6pPr lvl="5">
              <a:spcBef>
                <a:spcPts val="0"/>
              </a:spcBef>
              <a:buSzPct val="100000"/>
              <a:defRPr sz="2000"/>
            </a:lvl6pPr>
            <a:lvl7pPr lvl="6">
              <a:spcBef>
                <a:spcPts val="0"/>
              </a:spcBef>
              <a:buSzPct val="100000"/>
              <a:defRPr sz="2000"/>
            </a:lvl7pPr>
            <a:lvl8pPr lvl="7">
              <a:spcBef>
                <a:spcPts val="0"/>
              </a:spcBef>
              <a:buSzPct val="100000"/>
              <a:defRPr sz="2000"/>
            </a:lvl8pPr>
            <a:lvl9pPr lvl="8">
              <a:spcBef>
                <a:spcPts val="0"/>
              </a:spcBef>
              <a:buSzPct val="100000"/>
              <a:defRPr sz="2000"/>
            </a:lvl9pPr>
          </a:lstStyle>
          <a:p/>
        </p:txBody>
      </p:sp>
      <p:sp>
        <p:nvSpPr>
          <p:cNvPr id="100" name="Shape 100"/>
          <p:cNvSpPr txBox="1"/>
          <p:nvPr>
            <p:ph idx="2" type="body"/>
          </p:nvPr>
        </p:nvSpPr>
        <p:spPr>
          <a:xfrm>
            <a:off x="4396123" y="1537988"/>
            <a:ext cx="3378300" cy="2724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000"/>
            </a:lvl1pPr>
            <a:lvl2pPr lvl="1">
              <a:spcBef>
                <a:spcPts val="0"/>
              </a:spcBef>
              <a:buSzPct val="100000"/>
              <a:defRPr sz="2000"/>
            </a:lvl2pPr>
            <a:lvl3pPr lvl="2">
              <a:spcBef>
                <a:spcPts val="0"/>
              </a:spcBef>
              <a:buSzPct val="100000"/>
              <a:defRPr sz="2000"/>
            </a:lvl3pPr>
            <a:lvl4pPr lvl="3">
              <a:spcBef>
                <a:spcPts val="0"/>
              </a:spcBef>
              <a:buSzPct val="100000"/>
              <a:defRPr sz="2000"/>
            </a:lvl4pPr>
            <a:lvl5pPr lvl="4">
              <a:spcBef>
                <a:spcPts val="0"/>
              </a:spcBef>
              <a:buSzPct val="100000"/>
              <a:defRPr sz="2000"/>
            </a:lvl5pPr>
            <a:lvl6pPr lvl="5">
              <a:spcBef>
                <a:spcPts val="0"/>
              </a:spcBef>
              <a:buSzPct val="100000"/>
              <a:defRPr sz="2000"/>
            </a:lvl6pPr>
            <a:lvl7pPr lvl="6">
              <a:spcBef>
                <a:spcPts val="0"/>
              </a:spcBef>
              <a:buSzPct val="100000"/>
              <a:defRPr sz="2000"/>
            </a:lvl7pPr>
            <a:lvl8pPr lvl="7">
              <a:spcBef>
                <a:spcPts val="0"/>
              </a:spcBef>
              <a:buSzPct val="100000"/>
              <a:defRPr sz="2000"/>
            </a:lvl8pPr>
            <a:lvl9pPr lvl="8">
              <a:spcBef>
                <a:spcPts val="0"/>
              </a:spcBef>
              <a:buSzPct val="100000"/>
              <a:defRPr sz="2000"/>
            </a:lvl9pPr>
          </a:lstStyle>
          <a:p/>
        </p:txBody>
      </p:sp>
      <p:sp>
        <p:nvSpPr>
          <p:cNvPr id="101" name="Shape 101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+ 3 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Shape 103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104" name="Shape 104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fmla="val 32425" name="adj"/>
              </a:avLst>
            </a:prstGeom>
            <a:solidFill>
              <a:srgbClr val="263248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105" name="Shape 105"/>
            <p:cNvGrpSpPr/>
            <p:nvPr/>
          </p:nvGrpSpPr>
          <p:grpSpPr>
            <a:xfrm flipH="1" rot="10800000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106" name="Shape 106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07" name="Shape 107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108" name="Shape 108"/>
            <p:cNvGrpSpPr/>
            <p:nvPr/>
          </p:nvGrpSpPr>
          <p:grpSpPr>
            <a:xfrm flipH="1" rot="10800000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109" name="Shape 109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10" name="Shape 110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111" name="Shape 111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12" name="Shape 112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fmla="val 32425" name="adj"/>
              </a:avLst>
            </a:prstGeom>
            <a:solidFill>
              <a:srgbClr val="D26F00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113" name="Shape 11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14" name="Shape 11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Shape 11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6" name="Shape 116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17" name="Shape 117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Shape 118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9" name="Shape 119"/>
          <p:cNvSpPr txBox="1"/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870450" y="1545076"/>
            <a:ext cx="2247900" cy="2709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121" name="Shape 121"/>
          <p:cNvSpPr txBox="1"/>
          <p:nvPr>
            <p:ph idx="2" type="body"/>
          </p:nvPr>
        </p:nvSpPr>
        <p:spPr>
          <a:xfrm>
            <a:off x="3233637" y="1545076"/>
            <a:ext cx="2247900" cy="2709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122" name="Shape 122"/>
          <p:cNvSpPr txBox="1"/>
          <p:nvPr>
            <p:ph idx="3" type="body"/>
          </p:nvPr>
        </p:nvSpPr>
        <p:spPr>
          <a:xfrm>
            <a:off x="5540650" y="1545076"/>
            <a:ext cx="2247900" cy="2709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123" name="Shape 123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Shape 12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126" name="Shape 126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fmla="val 32425" name="adj"/>
              </a:avLst>
            </a:prstGeom>
            <a:solidFill>
              <a:srgbClr val="263248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127" name="Shape 127"/>
            <p:cNvGrpSpPr/>
            <p:nvPr/>
          </p:nvGrpSpPr>
          <p:grpSpPr>
            <a:xfrm flipH="1" rot="10800000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128" name="Shape 128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29" name="Shape 129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130" name="Shape 130"/>
            <p:cNvGrpSpPr/>
            <p:nvPr/>
          </p:nvGrpSpPr>
          <p:grpSpPr>
            <a:xfrm flipH="1" rot="10800000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131" name="Shape 131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32" name="Shape 132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133" name="Shape 13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34" name="Shape 13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fmla="val 32425" name="adj"/>
              </a:avLst>
            </a:prstGeom>
            <a:solidFill>
              <a:srgbClr val="D26F00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135" name="Shape 13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36" name="Shape 136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Shape 137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" name="Shape 138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39" name="Shape 139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Shape 14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1" name="Shape 141"/>
          <p:cNvSpPr txBox="1"/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42" name="Shape 142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Shape 144"/>
          <p:cNvGrpSpPr/>
          <p:nvPr/>
        </p:nvGrpSpPr>
        <p:grpSpPr>
          <a:xfrm>
            <a:off x="2466138" y="4472723"/>
            <a:ext cx="6686825" cy="670795"/>
            <a:chOff x="5589288" y="4472723"/>
            <a:chExt cx="6686825" cy="670795"/>
          </a:xfrm>
        </p:grpSpPr>
        <p:sp>
          <p:nvSpPr>
            <p:cNvPr id="145" name="Shape 145"/>
            <p:cNvSpPr/>
            <p:nvPr/>
          </p:nvSpPr>
          <p:spPr>
            <a:xfrm rot="10800000">
              <a:off x="5589288" y="4948334"/>
              <a:ext cx="394200" cy="131400"/>
            </a:xfrm>
            <a:prstGeom prst="triangle">
              <a:avLst>
                <a:gd fmla="val 32425" name="adj"/>
              </a:avLst>
            </a:prstGeom>
            <a:solidFill>
              <a:srgbClr val="D26F00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146" name="Shape 146"/>
            <p:cNvGrpSpPr/>
            <p:nvPr/>
          </p:nvGrpSpPr>
          <p:grpSpPr>
            <a:xfrm flipH="1">
              <a:off x="5748896" y="4472723"/>
              <a:ext cx="6527217" cy="670795"/>
              <a:chOff x="-10101302" y="330075"/>
              <a:chExt cx="16532971" cy="1699506"/>
            </a:xfrm>
          </p:grpSpPr>
          <p:sp>
            <p:nvSpPr>
              <p:cNvPr id="147" name="Shape 147"/>
              <p:cNvSpPr/>
              <p:nvPr/>
            </p:nvSpPr>
            <p:spPr>
              <a:xfrm>
                <a:off x="-10101302" y="330081"/>
                <a:ext cx="148464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Shape 148"/>
              <p:cNvSpPr/>
              <p:nvPr/>
            </p:nvSpPr>
            <p:spPr>
              <a:xfrm>
                <a:off x="4732169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9" name="Shape 149"/>
            <p:cNvGrpSpPr/>
            <p:nvPr/>
          </p:nvGrpSpPr>
          <p:grpSpPr>
            <a:xfrm flipH="1">
              <a:off x="5592255" y="4646738"/>
              <a:ext cx="6682918" cy="304563"/>
              <a:chOff x="-30922586" y="330075"/>
              <a:chExt cx="37293070" cy="1699569"/>
            </a:xfrm>
          </p:grpSpPr>
          <p:sp>
            <p:nvSpPr>
              <p:cNvPr id="150" name="Shape 150"/>
              <p:cNvSpPr/>
              <p:nvPr/>
            </p:nvSpPr>
            <p:spPr>
              <a:xfrm>
                <a:off x="-30922586" y="330144"/>
                <a:ext cx="355881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Shape 151"/>
              <p:cNvSpPr/>
              <p:nvPr/>
            </p:nvSpPr>
            <p:spPr>
              <a:xfrm>
                <a:off x="4670984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2" name="Shape 152"/>
          <p:cNvSpPr txBox="1"/>
          <p:nvPr>
            <p:ph idx="1" type="body"/>
          </p:nvPr>
        </p:nvSpPr>
        <p:spPr>
          <a:xfrm>
            <a:off x="2682800" y="4636500"/>
            <a:ext cx="6004200" cy="3156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1pPr>
          </a:lstStyle>
          <a:p/>
        </p:txBody>
      </p:sp>
      <p:sp>
        <p:nvSpPr>
          <p:cNvPr id="153" name="Shape 153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154" name="Shape 154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55" name="Shape 15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fmla="val 32425" name="adj"/>
              </a:avLst>
            </a:prstGeom>
            <a:solidFill>
              <a:srgbClr val="263248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156" name="Shape 156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57" name="Shape 157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Shape 158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Shape 159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60" name="Shape 16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Shape 161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164" name="Shape 16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Shape 16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fmla="val 32425" name="adj"/>
              </a:avLst>
            </a:prstGeom>
            <a:solidFill>
              <a:srgbClr val="D26F00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166" name="Shape 166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Shape 167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Shape 168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Shape 169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Shape 17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Shape 171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2" name="Shape 172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Shape 17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fmla="val 32425" name="adj"/>
              </a:avLst>
            </a:prstGeom>
            <a:solidFill>
              <a:srgbClr val="263248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174" name="Shape 17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Shape 17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Shape 176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7" name="Shape 177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Shape 178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Shape 179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buFont typeface="Roboto Condensed"/>
              <a:buNone/>
              <a:defRPr b="1" sz="2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oboto Condensed"/>
              <a:buNone/>
              <a:defRPr b="1" sz="2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oboto Condensed"/>
              <a:buNone/>
              <a:defRPr b="1" sz="2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oboto Condensed"/>
              <a:buNone/>
              <a:defRPr b="1" sz="2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oboto Condensed"/>
              <a:buNone/>
              <a:defRPr b="1" sz="2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oboto Condensed"/>
              <a:buNone/>
              <a:defRPr b="1" sz="2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oboto Condensed"/>
              <a:buNone/>
              <a:defRPr b="1" sz="2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oboto Condensed"/>
              <a:buNone/>
              <a:defRPr b="1" sz="2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oboto Condensed"/>
              <a:buNone/>
              <a:defRPr b="1" sz="2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lvl="0">
              <a:spcBef>
                <a:spcPts val="600"/>
              </a:spcBef>
              <a:spcAft>
                <a:spcPts val="1000"/>
              </a:spcAft>
              <a:buClr>
                <a:srgbClr val="C7D3E6"/>
              </a:buClr>
              <a:buSzPct val="1000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>
              <a:spcBef>
                <a:spcPts val="480"/>
              </a:spcBef>
              <a:spcAft>
                <a:spcPts val="1000"/>
              </a:spcAft>
              <a:buClr>
                <a:srgbClr val="C7D3E6"/>
              </a:buClr>
              <a:buSzPct val="1000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>
              <a:spcBef>
                <a:spcPts val="480"/>
              </a:spcBef>
              <a:spcAft>
                <a:spcPts val="1000"/>
              </a:spcAft>
              <a:buClr>
                <a:srgbClr val="C7D3E6"/>
              </a:buClr>
              <a:buSzPct val="1000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>
              <a:spcBef>
                <a:spcPts val="360"/>
              </a:spcBef>
              <a:spcAft>
                <a:spcPts val="1000"/>
              </a:spcAft>
              <a:buClr>
                <a:srgbClr val="C7D3E6"/>
              </a:buClr>
              <a:buSzPct val="1000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>
              <a:spcBef>
                <a:spcPts val="360"/>
              </a:spcBef>
              <a:spcAft>
                <a:spcPts val="1000"/>
              </a:spcAft>
              <a:buClr>
                <a:srgbClr val="C7D3E6"/>
              </a:buClr>
              <a:buSzPct val="1000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>
              <a:spcBef>
                <a:spcPts val="360"/>
              </a:spcBef>
              <a:spcAft>
                <a:spcPts val="1000"/>
              </a:spcAft>
              <a:buClr>
                <a:srgbClr val="C7D3E6"/>
              </a:buClr>
              <a:buSzPct val="1000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>
              <a:spcBef>
                <a:spcPts val="360"/>
              </a:spcBef>
              <a:spcAft>
                <a:spcPts val="1000"/>
              </a:spcAft>
              <a:buClr>
                <a:srgbClr val="C7D3E6"/>
              </a:buClr>
              <a:buSzPct val="1000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>
              <a:spcBef>
                <a:spcPts val="360"/>
              </a:spcBef>
              <a:spcAft>
                <a:spcPts val="1000"/>
              </a:spcAft>
              <a:buClr>
                <a:srgbClr val="C7D3E6"/>
              </a:buClr>
              <a:buSzPct val="1000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>
              <a:spcBef>
                <a:spcPts val="360"/>
              </a:spcBef>
              <a:spcAft>
                <a:spcPts val="1000"/>
              </a:spcAft>
              <a:buClr>
                <a:srgbClr val="C7D3E6"/>
              </a:buClr>
              <a:buSzPct val="1000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b="1" lang="en" sz="12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docs.mongodb.com/v2.8/tutorial/create-an-auto-incrementing-field/" TargetMode="External"/><Relationship Id="rId4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/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TRABALHO PRÁTICO PROJETO E GERÊNCIA DE BANCO DE DADOS </a:t>
            </a:r>
          </a:p>
        </p:txBody>
      </p:sp>
      <p:sp>
        <p:nvSpPr>
          <p:cNvPr id="185" name="Shape 185"/>
          <p:cNvSpPr txBox="1"/>
          <p:nvPr/>
        </p:nvSpPr>
        <p:spPr>
          <a:xfrm>
            <a:off x="4075775" y="4272675"/>
            <a:ext cx="29418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Adriano Almeida e Joel Silva</a:t>
            </a:r>
            <a:r>
              <a:rPr lang="en" sz="12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/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Diagrama de Classes</a:t>
            </a:r>
          </a:p>
        </p:txBody>
      </p:sp>
      <p:pic>
        <p:nvPicPr>
          <p:cNvPr id="308" name="Shape 308"/>
          <p:cNvPicPr preferRelativeResize="0"/>
          <p:nvPr/>
        </p:nvPicPr>
        <p:blipFill rotWithShape="1">
          <a:blip r:embed="rId3">
            <a:alphaModFix/>
          </a:blip>
          <a:srcRect b="4828" l="1201" r="1084" t="5420"/>
          <a:stretch/>
        </p:blipFill>
        <p:spPr>
          <a:xfrm>
            <a:off x="360025" y="1348650"/>
            <a:ext cx="6426249" cy="3758975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Shape 309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310" name="Shape 310"/>
          <p:cNvGrpSpPr/>
          <p:nvPr/>
        </p:nvGrpSpPr>
        <p:grpSpPr>
          <a:xfrm>
            <a:off x="312466" y="587260"/>
            <a:ext cx="309022" cy="376837"/>
            <a:chOff x="596350" y="929175"/>
            <a:chExt cx="407950" cy="497475"/>
          </a:xfrm>
        </p:grpSpPr>
        <p:sp>
          <p:nvSpPr>
            <p:cNvPr id="311" name="Shape 311"/>
            <p:cNvSpPr/>
            <p:nvPr/>
          </p:nvSpPr>
          <p:spPr>
            <a:xfrm>
              <a:off x="596350" y="953550"/>
              <a:ext cx="387250" cy="473100"/>
            </a:xfrm>
            <a:custGeom>
              <a:pathLst>
                <a:path extrusionOk="0" fill="none" h="18924" w="1549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626775" y="929175"/>
              <a:ext cx="377525" cy="462775"/>
            </a:xfrm>
            <a:custGeom>
              <a:pathLst>
                <a:path extrusionOk="0" fill="none" h="18511" w="15101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688900" y="1256150"/>
              <a:ext cx="133975" cy="25"/>
            </a:xfrm>
            <a:custGeom>
              <a:pathLst>
                <a:path extrusionOk="0" fill="none" h="1" w="5359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688900" y="1201350"/>
              <a:ext cx="255750" cy="25"/>
            </a:xfrm>
            <a:custGeom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688900" y="1145950"/>
              <a:ext cx="255750" cy="25"/>
            </a:xfrm>
            <a:custGeom>
              <a:pathLst>
                <a:path extrusionOk="0" fill="none" h="1" w="1023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688900" y="1090525"/>
              <a:ext cx="255750" cy="25"/>
            </a:xfrm>
            <a:custGeom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920250" y="929175"/>
              <a:ext cx="84050" cy="84050"/>
            </a:xfrm>
            <a:custGeom>
              <a:pathLst>
                <a:path extrusionOk="0" fill="none" h="3362" w="3362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>
            <p:ph idx="1" type="body"/>
          </p:nvPr>
        </p:nvSpPr>
        <p:spPr>
          <a:xfrm>
            <a:off x="621500" y="1315590"/>
            <a:ext cx="3378300" cy="57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Create table curso e disciplina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3" name="Shape 323"/>
          <p:cNvSpPr txBox="1"/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Create Table e </a:t>
            </a:r>
            <a:r>
              <a:rPr lang="en"/>
              <a:t>Diagrama ER </a:t>
            </a:r>
          </a:p>
        </p:txBody>
      </p:sp>
      <p:sp>
        <p:nvSpPr>
          <p:cNvPr id="324" name="Shape 324"/>
          <p:cNvSpPr txBox="1"/>
          <p:nvPr>
            <p:ph idx="2" type="body"/>
          </p:nvPr>
        </p:nvSpPr>
        <p:spPr>
          <a:xfrm>
            <a:off x="6947988" y="290100"/>
            <a:ext cx="1685700" cy="57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Diagrama ER</a:t>
            </a:r>
          </a:p>
        </p:txBody>
      </p:sp>
      <p:sp>
        <p:nvSpPr>
          <p:cNvPr id="325" name="Shape 325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326" name="Shape 326"/>
          <p:cNvGrpSpPr/>
          <p:nvPr/>
        </p:nvGrpSpPr>
        <p:grpSpPr>
          <a:xfrm>
            <a:off x="312466" y="587260"/>
            <a:ext cx="309022" cy="376837"/>
            <a:chOff x="596350" y="929175"/>
            <a:chExt cx="407950" cy="497475"/>
          </a:xfrm>
        </p:grpSpPr>
        <p:sp>
          <p:nvSpPr>
            <p:cNvPr id="327" name="Shape 327"/>
            <p:cNvSpPr/>
            <p:nvPr/>
          </p:nvSpPr>
          <p:spPr>
            <a:xfrm>
              <a:off x="596350" y="953550"/>
              <a:ext cx="387250" cy="473100"/>
            </a:xfrm>
            <a:custGeom>
              <a:pathLst>
                <a:path extrusionOk="0" fill="none" h="18924" w="1549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626775" y="929175"/>
              <a:ext cx="377525" cy="462775"/>
            </a:xfrm>
            <a:custGeom>
              <a:pathLst>
                <a:path extrusionOk="0" fill="none" h="18511" w="15101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688900" y="1256150"/>
              <a:ext cx="133975" cy="25"/>
            </a:xfrm>
            <a:custGeom>
              <a:pathLst>
                <a:path extrusionOk="0" fill="none" h="1" w="5359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688900" y="1201350"/>
              <a:ext cx="255750" cy="25"/>
            </a:xfrm>
            <a:custGeom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688900" y="1145950"/>
              <a:ext cx="255750" cy="25"/>
            </a:xfrm>
            <a:custGeom>
              <a:pathLst>
                <a:path extrusionOk="0" fill="none" h="1" w="1023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688900" y="1090525"/>
              <a:ext cx="255750" cy="25"/>
            </a:xfrm>
            <a:custGeom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920250" y="929175"/>
              <a:ext cx="84050" cy="84050"/>
            </a:xfrm>
            <a:custGeom>
              <a:pathLst>
                <a:path extrusionOk="0" fill="none" h="3362" w="3362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pic>
        <p:nvPicPr>
          <p:cNvPr id="334" name="Shape 334"/>
          <p:cNvPicPr preferRelativeResize="0"/>
          <p:nvPr/>
        </p:nvPicPr>
        <p:blipFill rotWithShape="1">
          <a:blip r:embed="rId3">
            <a:alphaModFix/>
          </a:blip>
          <a:srcRect b="3790" l="1122" r="19845" t="0"/>
          <a:stretch/>
        </p:blipFill>
        <p:spPr>
          <a:xfrm>
            <a:off x="673200" y="1886800"/>
            <a:ext cx="3651900" cy="316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Shape 335"/>
          <p:cNvPicPr preferRelativeResize="0"/>
          <p:nvPr/>
        </p:nvPicPr>
        <p:blipFill rotWithShape="1">
          <a:blip r:embed="rId4">
            <a:alphaModFix/>
          </a:blip>
          <a:srcRect b="10294" l="25616" r="30787" t="7217"/>
          <a:stretch/>
        </p:blipFill>
        <p:spPr>
          <a:xfrm>
            <a:off x="7076725" y="964100"/>
            <a:ext cx="1428225" cy="336445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Shape 336"/>
          <p:cNvSpPr/>
          <p:nvPr/>
        </p:nvSpPr>
        <p:spPr>
          <a:xfrm>
            <a:off x="4408063" y="2035200"/>
            <a:ext cx="2585700" cy="2089500"/>
          </a:xfrm>
          <a:prstGeom prst="wedgeEllipseCallout">
            <a:avLst>
              <a:gd fmla="val -63632" name="adj1"/>
              <a:gd fmla="val -35563" name="adj2"/>
            </a:avLst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434343"/>
                </a:solidFill>
              </a:rPr>
              <a:t>No caso do postgreSQL é necessário alterar os campos ID, para SERIAL e também os TINYINT para SMALLINT ou INT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/>
          <p:nvPr/>
        </p:nvSpPr>
        <p:spPr>
          <a:xfrm>
            <a:off x="3731550" y="860950"/>
            <a:ext cx="4927316" cy="3951266"/>
          </a:xfrm>
          <a:custGeom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C7D3E6"/>
          </a:solidFill>
          <a:ln cap="flat" cmpd="sng" w="9525">
            <a:solidFill>
              <a:srgbClr val="92A8C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42" name="Shape 342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43" name="Shape 343"/>
          <p:cNvSpPr txBox="1"/>
          <p:nvPr>
            <p:ph idx="4294967295" type="body"/>
          </p:nvPr>
        </p:nvSpPr>
        <p:spPr>
          <a:xfrm>
            <a:off x="99800" y="1196400"/>
            <a:ext cx="3012300" cy="3755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>
                <a:solidFill>
                  <a:srgbClr val="FF9800"/>
                </a:solidFill>
              </a:rPr>
              <a:t>A troca dos bancos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/>
              <a:t>No arquivo </a:t>
            </a:r>
            <a:r>
              <a:rPr i="1" lang="en" sz="2000">
                <a:solidFill>
                  <a:srgbClr val="660099"/>
                </a:solidFill>
              </a:rPr>
              <a:t>app/config/database.php</a:t>
            </a:r>
            <a:r>
              <a:rPr lang="en" sz="2000"/>
              <a:t>, basta mudar a variável </a:t>
            </a:r>
            <a:r>
              <a:rPr lang="en" sz="2000">
                <a:solidFill>
                  <a:srgbClr val="660099"/>
                </a:solidFill>
              </a:rPr>
              <a:t>$active_db</a:t>
            </a:r>
            <a:r>
              <a:rPr lang="en" sz="2000"/>
              <a:t>, responsável por setar qual banco deverá ser utilizado</a:t>
            </a:r>
          </a:p>
        </p:txBody>
      </p:sp>
      <p:pic>
        <p:nvPicPr>
          <p:cNvPr id="344" name="Shape 3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7875" y="1044575"/>
            <a:ext cx="4710224" cy="300395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Shape 345"/>
          <p:cNvSpPr/>
          <p:nvPr/>
        </p:nvSpPr>
        <p:spPr>
          <a:xfrm>
            <a:off x="6339325" y="1743300"/>
            <a:ext cx="1920600" cy="1552200"/>
          </a:xfrm>
          <a:prstGeom prst="wedgeEllipseCallout">
            <a:avLst>
              <a:gd fmla="val -63632" name="adj1"/>
              <a:gd fmla="val -35563" name="adj2"/>
            </a:avLst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rgbClr val="FFFFFF"/>
                </a:solidFill>
              </a:rPr>
              <a:t>O arquivo é formado por um array que contém os dados de conexão de cada um dos banco</a:t>
            </a:r>
            <a:r>
              <a:rPr lang="en" sz="1200">
                <a:solidFill>
                  <a:srgbClr val="FFFFFF"/>
                </a:solidFill>
              </a:rPr>
              <a:t>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/>
          <p:nvPr/>
        </p:nvSpPr>
        <p:spPr>
          <a:xfrm>
            <a:off x="3731550" y="860950"/>
            <a:ext cx="4927316" cy="3951266"/>
          </a:xfrm>
          <a:custGeom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C7D3E6"/>
          </a:solidFill>
          <a:ln cap="flat" cmpd="sng" w="9525">
            <a:solidFill>
              <a:srgbClr val="92A8C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51" name="Shape 351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52" name="Shape 352"/>
          <p:cNvSpPr txBox="1"/>
          <p:nvPr>
            <p:ph idx="4294967295" type="body"/>
          </p:nvPr>
        </p:nvSpPr>
        <p:spPr>
          <a:xfrm>
            <a:off x="99800" y="1196400"/>
            <a:ext cx="3012300" cy="3755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>
                <a:solidFill>
                  <a:srgbClr val="FF9800"/>
                </a:solidFill>
              </a:rPr>
              <a:t>Estrutura do Model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/>
              <a:t>O arquivo model serve para informar os atributos que vão ser utilizados. Também deve ser setado o nome da tabela e os tipos dos campos.</a:t>
            </a:r>
          </a:p>
        </p:txBody>
      </p:sp>
      <p:pic>
        <p:nvPicPr>
          <p:cNvPr id="353" name="Shape 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6325" y="1048125"/>
            <a:ext cx="4586675" cy="300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/>
          <p:nvPr/>
        </p:nvSpPr>
        <p:spPr>
          <a:xfrm>
            <a:off x="3860350" y="860949"/>
            <a:ext cx="4269672" cy="3323988"/>
          </a:xfrm>
          <a:custGeom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C7D3E6"/>
          </a:solidFill>
          <a:ln cap="flat" cmpd="sng" w="9525">
            <a:solidFill>
              <a:srgbClr val="92A8C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59" name="Shape 359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60" name="Shape 360"/>
          <p:cNvSpPr txBox="1"/>
          <p:nvPr>
            <p:ph idx="4294967295" type="body"/>
          </p:nvPr>
        </p:nvSpPr>
        <p:spPr>
          <a:xfrm>
            <a:off x="1036275" y="1221600"/>
            <a:ext cx="2811600" cy="27003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>
                <a:solidFill>
                  <a:srgbClr val="FF9800"/>
                </a:solidFill>
              </a:rPr>
              <a:t>MÉTODOS DESENVOLVIDOS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getAll()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i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Responsável por retornar todos os registros da tabela ou collection informada no atributo table do Model ;</a:t>
            </a:r>
          </a:p>
        </p:txBody>
      </p:sp>
      <p:sp>
        <p:nvSpPr>
          <p:cNvPr id="361" name="Shape 361"/>
          <p:cNvSpPr/>
          <p:nvPr/>
        </p:nvSpPr>
        <p:spPr>
          <a:xfrm>
            <a:off x="4031575" y="1047350"/>
            <a:ext cx="3916800" cy="2467800"/>
          </a:xfrm>
          <a:prstGeom prst="rect">
            <a:avLst/>
          </a:prstGeom>
          <a:solidFill>
            <a:srgbClr val="2B2B2B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62" name="Shape 362"/>
          <p:cNvPicPr preferRelativeResize="0"/>
          <p:nvPr/>
        </p:nvPicPr>
        <p:blipFill rotWithShape="1">
          <a:blip r:embed="rId3">
            <a:alphaModFix/>
          </a:blip>
          <a:srcRect b="8364" l="7535" r="5348" t="4867"/>
          <a:stretch/>
        </p:blipFill>
        <p:spPr>
          <a:xfrm>
            <a:off x="4255825" y="1961050"/>
            <a:ext cx="3412200" cy="56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/>
          <p:nvPr/>
        </p:nvSpPr>
        <p:spPr>
          <a:xfrm>
            <a:off x="3860350" y="860949"/>
            <a:ext cx="4269672" cy="3323988"/>
          </a:xfrm>
          <a:custGeom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C7D3E6"/>
          </a:solidFill>
          <a:ln cap="flat" cmpd="sng" w="9525">
            <a:solidFill>
              <a:srgbClr val="92A8C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68" name="Shape 368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69" name="Shape 369"/>
          <p:cNvSpPr txBox="1"/>
          <p:nvPr>
            <p:ph idx="4294967295" type="body"/>
          </p:nvPr>
        </p:nvSpPr>
        <p:spPr>
          <a:xfrm>
            <a:off x="1036275" y="1221600"/>
            <a:ext cx="2811600" cy="27003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>
                <a:solidFill>
                  <a:srgbClr val="FF9800"/>
                </a:solidFill>
              </a:rPr>
              <a:t>MÉTODOS DESENVOLVIDOS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get</a:t>
            </a: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()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Retorna um registro da tabela curso no caso do Mysql/Postgresql. No mongo retorna um documento.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É necessário setar o atributo id, tanto para o mysql/Postgresql como para o mongodb.</a:t>
            </a:r>
          </a:p>
        </p:txBody>
      </p:sp>
      <p:sp>
        <p:nvSpPr>
          <p:cNvPr id="370" name="Shape 370"/>
          <p:cNvSpPr/>
          <p:nvPr/>
        </p:nvSpPr>
        <p:spPr>
          <a:xfrm>
            <a:off x="4031575" y="1047350"/>
            <a:ext cx="3916800" cy="2467800"/>
          </a:xfrm>
          <a:prstGeom prst="rect">
            <a:avLst/>
          </a:prstGeom>
          <a:solidFill>
            <a:srgbClr val="21212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71" name="Shape 371"/>
          <p:cNvPicPr preferRelativeResize="0"/>
          <p:nvPr/>
        </p:nvPicPr>
        <p:blipFill rotWithShape="1">
          <a:blip r:embed="rId3">
            <a:alphaModFix/>
          </a:blip>
          <a:srcRect b="0" l="0" r="57549" t="0"/>
          <a:stretch/>
        </p:blipFill>
        <p:spPr>
          <a:xfrm>
            <a:off x="4031575" y="1692875"/>
            <a:ext cx="2668624" cy="100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/>
          <p:nvPr/>
        </p:nvSpPr>
        <p:spPr>
          <a:xfrm>
            <a:off x="3860350" y="860949"/>
            <a:ext cx="4269672" cy="3323988"/>
          </a:xfrm>
          <a:custGeom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C7D3E6"/>
          </a:solidFill>
          <a:ln cap="flat" cmpd="sng" w="9525">
            <a:solidFill>
              <a:srgbClr val="92A8C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77" name="Shape 377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78" name="Shape 378"/>
          <p:cNvSpPr txBox="1"/>
          <p:nvPr>
            <p:ph idx="4294967295" type="body"/>
          </p:nvPr>
        </p:nvSpPr>
        <p:spPr>
          <a:xfrm>
            <a:off x="1036275" y="1221600"/>
            <a:ext cx="2811600" cy="27003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>
                <a:solidFill>
                  <a:srgbClr val="FF9800"/>
                </a:solidFill>
              </a:rPr>
              <a:t>MÉTODOS DESENVOLVIDOS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delete</a:t>
            </a: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()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Este método é responsável por deletar um registro na tabela no caso do mysql/postgresql e um documento no caso do mongo.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É necessário setar o atributo id, tanto para o mysql como para o mongodb.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Shape 379"/>
          <p:cNvSpPr/>
          <p:nvPr/>
        </p:nvSpPr>
        <p:spPr>
          <a:xfrm>
            <a:off x="4031575" y="1047350"/>
            <a:ext cx="3916800" cy="2467800"/>
          </a:xfrm>
          <a:prstGeom prst="rect">
            <a:avLst/>
          </a:prstGeom>
          <a:solidFill>
            <a:srgbClr val="21212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80" name="Shape 380"/>
          <p:cNvPicPr preferRelativeResize="0"/>
          <p:nvPr/>
        </p:nvPicPr>
        <p:blipFill rotWithShape="1">
          <a:blip r:embed="rId3">
            <a:alphaModFix/>
          </a:blip>
          <a:srcRect b="0" l="0" r="0" t="3166"/>
          <a:stretch/>
        </p:blipFill>
        <p:spPr>
          <a:xfrm>
            <a:off x="4105075" y="1814925"/>
            <a:ext cx="2741500" cy="88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/>
          <p:nvPr/>
        </p:nvSpPr>
        <p:spPr>
          <a:xfrm>
            <a:off x="3860350" y="860949"/>
            <a:ext cx="4269672" cy="3323988"/>
          </a:xfrm>
          <a:custGeom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C7D3E6"/>
          </a:solidFill>
          <a:ln cap="flat" cmpd="sng" w="9525">
            <a:solidFill>
              <a:srgbClr val="92A8C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86" name="Shape 386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87" name="Shape 387"/>
          <p:cNvSpPr txBox="1"/>
          <p:nvPr>
            <p:ph idx="4294967295" type="body"/>
          </p:nvPr>
        </p:nvSpPr>
        <p:spPr>
          <a:xfrm>
            <a:off x="1036275" y="1221600"/>
            <a:ext cx="2811600" cy="27003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>
                <a:solidFill>
                  <a:srgbClr val="FF9800"/>
                </a:solidFill>
              </a:rPr>
              <a:t>MÉTODOS DESENVOLVIDOS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save</a:t>
            </a: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()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Esse método é responsável pela inserção e alteração. Caso for uma </a:t>
            </a:r>
            <a:r>
              <a:rPr b="1" i="1" lang="en" sz="1200">
                <a:solidFill>
                  <a:srgbClr val="CC4125"/>
                </a:solidFill>
                <a:latin typeface="Arial"/>
                <a:ea typeface="Arial"/>
                <a:cs typeface="Arial"/>
                <a:sym typeface="Arial"/>
              </a:rPr>
              <a:t>inserção</a:t>
            </a:r>
            <a:r>
              <a:rPr i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basta setar os valores nos atributos do curso e no caso da disciplina podemos setar os atributos dela também e posteriormente setar no atributo disciplinas o objeto disciplina, na forma de um array.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Shape 388"/>
          <p:cNvSpPr/>
          <p:nvPr/>
        </p:nvSpPr>
        <p:spPr>
          <a:xfrm>
            <a:off x="4031575" y="1047350"/>
            <a:ext cx="3916800" cy="2467800"/>
          </a:xfrm>
          <a:prstGeom prst="rect">
            <a:avLst/>
          </a:prstGeom>
          <a:solidFill>
            <a:srgbClr val="21212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89" name="Shape 389"/>
          <p:cNvPicPr preferRelativeResize="0"/>
          <p:nvPr/>
        </p:nvPicPr>
        <p:blipFill rotWithShape="1">
          <a:blip r:embed="rId3">
            <a:alphaModFix/>
          </a:blip>
          <a:srcRect b="4003" l="0" r="8625" t="0"/>
          <a:stretch/>
        </p:blipFill>
        <p:spPr>
          <a:xfrm>
            <a:off x="3971950" y="994263"/>
            <a:ext cx="4036050" cy="257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/>
          <p:nvPr/>
        </p:nvSpPr>
        <p:spPr>
          <a:xfrm>
            <a:off x="3860350" y="860949"/>
            <a:ext cx="4269672" cy="3323988"/>
          </a:xfrm>
          <a:custGeom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C7D3E6"/>
          </a:solidFill>
          <a:ln cap="flat" cmpd="sng" w="9525">
            <a:solidFill>
              <a:srgbClr val="92A8C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95" name="Shape 395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96" name="Shape 396"/>
          <p:cNvSpPr txBox="1"/>
          <p:nvPr>
            <p:ph idx="4294967295" type="body"/>
          </p:nvPr>
        </p:nvSpPr>
        <p:spPr>
          <a:xfrm>
            <a:off x="1036275" y="1221600"/>
            <a:ext cx="2811600" cy="27003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>
                <a:solidFill>
                  <a:srgbClr val="FF9800"/>
                </a:solidFill>
              </a:rPr>
              <a:t>MÉTODOS DESENVOLVIDOS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save</a:t>
            </a: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()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Caso for uma </a:t>
            </a:r>
            <a:r>
              <a:rPr b="1" i="1" lang="en" sz="1200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alteração</a:t>
            </a:r>
            <a:r>
              <a:rPr i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o funcionamento é o mesmo, basta passar no segundo parâmetro um array com id.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Shape 397"/>
          <p:cNvSpPr/>
          <p:nvPr/>
        </p:nvSpPr>
        <p:spPr>
          <a:xfrm>
            <a:off x="4031575" y="1047350"/>
            <a:ext cx="3916800" cy="2467800"/>
          </a:xfrm>
          <a:prstGeom prst="rect">
            <a:avLst/>
          </a:prstGeom>
          <a:solidFill>
            <a:srgbClr val="21212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98" name="Shape 398"/>
          <p:cNvPicPr preferRelativeResize="0"/>
          <p:nvPr/>
        </p:nvPicPr>
        <p:blipFill rotWithShape="1">
          <a:blip r:embed="rId3">
            <a:alphaModFix/>
          </a:blip>
          <a:srcRect b="4734" l="0" r="5114" t="4032"/>
          <a:stretch/>
        </p:blipFill>
        <p:spPr>
          <a:xfrm>
            <a:off x="3997363" y="957300"/>
            <a:ext cx="3985225" cy="26479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Shape 403"/>
          <p:cNvSpPr/>
          <p:nvPr/>
        </p:nvSpPr>
        <p:spPr>
          <a:xfrm>
            <a:off x="3860350" y="860949"/>
            <a:ext cx="4269672" cy="3323988"/>
          </a:xfrm>
          <a:custGeom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C7D3E6"/>
          </a:solidFill>
          <a:ln cap="flat" cmpd="sng" w="9525">
            <a:solidFill>
              <a:srgbClr val="92A8C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04" name="Shape 404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405" name="Shape 405"/>
          <p:cNvSpPr txBox="1"/>
          <p:nvPr>
            <p:ph idx="4294967295" type="body"/>
          </p:nvPr>
        </p:nvSpPr>
        <p:spPr>
          <a:xfrm>
            <a:off x="361950" y="1129750"/>
            <a:ext cx="3196200" cy="27153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>
                <a:solidFill>
                  <a:srgbClr val="FF9800"/>
                </a:solidFill>
              </a:rPr>
              <a:t>MÉTODOS DESENVOLVIDOS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getNextSequence</a:t>
            </a: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()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80975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Foi utilizado para gerar um ID incremental </a:t>
            </a:r>
          </a:p>
          <a:p>
            <a:pPr indent="0" lvl="0" marL="180975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 mongodb, basicamente ele faz uma </a:t>
            </a:r>
          </a:p>
          <a:p>
            <a:pPr indent="0" lvl="0" marL="180975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modificação e retorna o ID para ser usado </a:t>
            </a:r>
          </a:p>
          <a:p>
            <a:pPr indent="0" lvl="0" marL="180975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 registro atual.</a:t>
            </a:r>
          </a:p>
          <a:p>
            <a:pPr indent="0" lvl="0" marL="180975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https://docs.mongodb.com/v2.8/tutorial/create-an-auto-incrementing-field/</a:t>
            </a:r>
          </a:p>
        </p:txBody>
      </p:sp>
      <p:sp>
        <p:nvSpPr>
          <p:cNvPr id="406" name="Shape 406"/>
          <p:cNvSpPr/>
          <p:nvPr/>
        </p:nvSpPr>
        <p:spPr>
          <a:xfrm>
            <a:off x="4031575" y="1047350"/>
            <a:ext cx="3916800" cy="2467800"/>
          </a:xfrm>
          <a:prstGeom prst="rect">
            <a:avLst/>
          </a:prstGeom>
          <a:solidFill>
            <a:srgbClr val="21212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407" name="Shape 407"/>
          <p:cNvPicPr preferRelativeResize="0"/>
          <p:nvPr/>
        </p:nvPicPr>
        <p:blipFill rotWithShape="1">
          <a:blip r:embed="rId4">
            <a:alphaModFix/>
          </a:blip>
          <a:srcRect b="4789" l="2692" r="6340" t="0"/>
          <a:stretch/>
        </p:blipFill>
        <p:spPr>
          <a:xfrm>
            <a:off x="4051875" y="1047350"/>
            <a:ext cx="3876199" cy="2376425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Shape 408"/>
          <p:cNvSpPr txBox="1"/>
          <p:nvPr/>
        </p:nvSpPr>
        <p:spPr>
          <a:xfrm>
            <a:off x="404975" y="4060225"/>
            <a:ext cx="41319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/>
              <a:t>n</a:t>
            </a:r>
            <a:r>
              <a:rPr b="1" lang="en"/>
              <a:t>ew</a:t>
            </a:r>
            <a:r>
              <a:rPr lang="en"/>
              <a:t> = usado para dizer que é um novo registro.</a:t>
            </a:r>
          </a:p>
          <a:p>
            <a:pPr lvl="0">
              <a:spcBef>
                <a:spcPts val="0"/>
              </a:spcBef>
              <a:buNone/>
            </a:pPr>
            <a:r>
              <a:rPr b="1" lang="en"/>
              <a:t>upsert</a:t>
            </a:r>
            <a:r>
              <a:rPr lang="en"/>
              <a:t> = caso não exista a coleção counters, ele cria.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/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Geral</a:t>
            </a:r>
          </a:p>
        </p:txBody>
      </p:sp>
      <p:sp>
        <p:nvSpPr>
          <p:cNvPr id="191" name="Shape 191"/>
          <p:cNvSpPr txBox="1"/>
          <p:nvPr>
            <p:ph idx="2" type="body"/>
          </p:nvPr>
        </p:nvSpPr>
        <p:spPr>
          <a:xfrm>
            <a:off x="2795475" y="3196200"/>
            <a:ext cx="3654900" cy="1755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b="1" lang="en" sz="1200">
                <a:solidFill>
                  <a:srgbClr val="FF9800"/>
                </a:solidFill>
              </a:rPr>
              <a:t>Solução Oferecida</a:t>
            </a:r>
          </a:p>
          <a:p>
            <a: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lang="en" sz="1200"/>
              <a:t>Busca DCG</a:t>
            </a:r>
          </a:p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 b="1" sz="1200"/>
          </a:p>
        </p:txBody>
      </p:sp>
      <p:sp>
        <p:nvSpPr>
          <p:cNvPr id="192" name="Shape 192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2470875" y="1802075"/>
            <a:ext cx="3164100" cy="1755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en" sz="1400">
                <a:solidFill>
                  <a:srgbClr val="FF9800"/>
                </a:solidFill>
              </a:rPr>
              <a:t>Objetivo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400"/>
              <a:t>Criar uma aplicação que consiga comunicar-se com dois SGBDs diferentes, onde um seja relacional e outro orientado a documento.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sz="14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400"/>
          </a:p>
        </p:txBody>
      </p:sp>
      <p:grpSp>
        <p:nvGrpSpPr>
          <p:cNvPr id="194" name="Shape 194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Shape 195"/>
            <p:cNvSpPr/>
            <p:nvPr/>
          </p:nvSpPr>
          <p:spPr>
            <a:xfrm>
              <a:off x="623125" y="313625"/>
              <a:ext cx="375100" cy="462750"/>
            </a:xfrm>
            <a:custGeom>
              <a:pathLst>
                <a:path extrusionOk="0" fill="none" h="18510" w="15004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590250" y="269775"/>
              <a:ext cx="377525" cy="462775"/>
            </a:xfrm>
            <a:custGeom>
              <a:pathLst>
                <a:path extrusionOk="0" fill="none" h="18511" w="15101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796650" y="274025"/>
              <a:ext cx="45100" cy="45100"/>
            </a:xfrm>
            <a:custGeom>
              <a:pathLst>
                <a:path extrusionOk="0" fill="none" h="1804" w="1804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713850" y="274025"/>
              <a:ext cx="45075" cy="45100"/>
            </a:xfrm>
            <a:custGeom>
              <a:pathLst>
                <a:path extrusionOk="0" fill="none" h="1804" w="1803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631050" y="274025"/>
              <a:ext cx="45075" cy="45100"/>
            </a:xfrm>
            <a:custGeom>
              <a:pathLst>
                <a:path extrusionOk="0" fill="none" h="1804" w="1803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>
              <a:off x="649925" y="590050"/>
              <a:ext cx="133975" cy="25"/>
            </a:xfrm>
            <a:custGeom>
              <a:pathLst>
                <a:path extrusionOk="0" fill="none" h="1" w="5359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649925" y="534625"/>
              <a:ext cx="255750" cy="25"/>
            </a:xfrm>
            <a:custGeom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649925" y="479825"/>
              <a:ext cx="255750" cy="25"/>
            </a:xfrm>
            <a:custGeom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649925" y="424425"/>
              <a:ext cx="255750" cy="25"/>
            </a:xfrm>
            <a:custGeom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879475" y="274025"/>
              <a:ext cx="45075" cy="45100"/>
            </a:xfrm>
            <a:custGeom>
              <a:pathLst>
                <a:path extrusionOk="0" fill="none" h="1804" w="1803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654800" y="244200"/>
              <a:ext cx="25" cy="51175"/>
            </a:xfrm>
            <a:custGeom>
              <a:pathLst>
                <a:path extrusionOk="0" fill="none" h="2047" w="1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737600" y="244200"/>
              <a:ext cx="25" cy="51175"/>
            </a:xfrm>
            <a:custGeom>
              <a:pathLst>
                <a:path extrusionOk="0" fill="none" h="2047" w="1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820400" y="244200"/>
              <a:ext cx="25" cy="51175"/>
            </a:xfrm>
            <a:custGeom>
              <a:pathLst>
                <a:path extrusionOk="0" fill="none" h="2047" w="1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903225" y="244200"/>
              <a:ext cx="25" cy="51175"/>
            </a:xfrm>
            <a:custGeom>
              <a:pathLst>
                <a:path extrusionOk="0" fill="none" h="2047" w="1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 txBox="1"/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Resultados da Utilização: Mysql</a:t>
            </a:r>
          </a:p>
        </p:txBody>
      </p:sp>
      <p:sp>
        <p:nvSpPr>
          <p:cNvPr id="414" name="Shape 414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415" name="Shape 415"/>
          <p:cNvGrpSpPr/>
          <p:nvPr/>
        </p:nvGrpSpPr>
        <p:grpSpPr>
          <a:xfrm>
            <a:off x="300473" y="649739"/>
            <a:ext cx="333035" cy="241699"/>
            <a:chOff x="3932350" y="3714775"/>
            <a:chExt cx="439650" cy="319075"/>
          </a:xfrm>
        </p:grpSpPr>
        <p:sp>
          <p:nvSpPr>
            <p:cNvPr id="416" name="Shape 416"/>
            <p:cNvSpPr/>
            <p:nvPr/>
          </p:nvSpPr>
          <p:spPr>
            <a:xfrm>
              <a:off x="3932350" y="3714775"/>
              <a:ext cx="439650" cy="319075"/>
            </a:xfrm>
            <a:custGeom>
              <a:pathLst>
                <a:path extrusionOk="0" fill="none" h="12763" w="17586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3970100" y="3862750"/>
              <a:ext cx="77350" cy="132750"/>
            </a:xfrm>
            <a:custGeom>
              <a:pathLst>
                <a:path extrusionOk="0" fill="none" h="5310" w="3094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4278800" y="3862750"/>
              <a:ext cx="77350" cy="132750"/>
            </a:xfrm>
            <a:custGeom>
              <a:pathLst>
                <a:path extrusionOk="0" fill="none" h="5310" w="3094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4073000" y="3716600"/>
              <a:ext cx="77350" cy="278900"/>
            </a:xfrm>
            <a:custGeom>
              <a:pathLst>
                <a:path extrusionOk="0" fill="none" h="11156" w="3094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4175900" y="3787250"/>
              <a:ext cx="77350" cy="208250"/>
            </a:xfrm>
            <a:custGeom>
              <a:pathLst>
                <a:path extrusionOk="0" fill="none" h="8330" w="3094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pic>
        <p:nvPicPr>
          <p:cNvPr id="421" name="Shape 4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15075"/>
            <a:ext cx="9144000" cy="31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Shape 4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325" y="3073100"/>
            <a:ext cx="9143999" cy="315600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Shape 423"/>
          <p:cNvSpPr txBox="1"/>
          <p:nvPr/>
        </p:nvSpPr>
        <p:spPr>
          <a:xfrm>
            <a:off x="300475" y="1708525"/>
            <a:ext cx="21216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200"/>
              <a:t>Registro na tabela CURSO </a:t>
            </a:r>
          </a:p>
        </p:txBody>
      </p:sp>
      <p:sp>
        <p:nvSpPr>
          <p:cNvPr id="424" name="Shape 424"/>
          <p:cNvSpPr txBox="1"/>
          <p:nvPr/>
        </p:nvSpPr>
        <p:spPr>
          <a:xfrm>
            <a:off x="300475" y="2525600"/>
            <a:ext cx="23232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200"/>
              <a:t>Registro na tabela DISCIPLINA 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Shape 429"/>
          <p:cNvSpPr txBox="1"/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Resultados da Utilização: MongoDB</a:t>
            </a:r>
          </a:p>
        </p:txBody>
      </p:sp>
      <p:sp>
        <p:nvSpPr>
          <p:cNvPr id="430" name="Shape 430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431" name="Shape 431"/>
          <p:cNvGrpSpPr/>
          <p:nvPr/>
        </p:nvGrpSpPr>
        <p:grpSpPr>
          <a:xfrm>
            <a:off x="300473" y="649739"/>
            <a:ext cx="333035" cy="241699"/>
            <a:chOff x="3932350" y="3714775"/>
            <a:chExt cx="439650" cy="319075"/>
          </a:xfrm>
        </p:grpSpPr>
        <p:sp>
          <p:nvSpPr>
            <p:cNvPr id="432" name="Shape 432"/>
            <p:cNvSpPr/>
            <p:nvPr/>
          </p:nvSpPr>
          <p:spPr>
            <a:xfrm>
              <a:off x="3932350" y="3714775"/>
              <a:ext cx="439650" cy="319075"/>
            </a:xfrm>
            <a:custGeom>
              <a:pathLst>
                <a:path extrusionOk="0" fill="none" h="12763" w="17586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>
              <a:off x="3970100" y="3862750"/>
              <a:ext cx="77350" cy="132750"/>
            </a:xfrm>
            <a:custGeom>
              <a:pathLst>
                <a:path extrusionOk="0" fill="none" h="5310" w="3094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4278800" y="3862750"/>
              <a:ext cx="77350" cy="132750"/>
            </a:xfrm>
            <a:custGeom>
              <a:pathLst>
                <a:path extrusionOk="0" fill="none" h="5310" w="3094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4073000" y="3716600"/>
              <a:ext cx="77350" cy="278900"/>
            </a:xfrm>
            <a:custGeom>
              <a:pathLst>
                <a:path extrusionOk="0" fill="none" h="11156" w="3094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4175900" y="3787250"/>
              <a:ext cx="77350" cy="208250"/>
            </a:xfrm>
            <a:custGeom>
              <a:pathLst>
                <a:path extrusionOk="0" fill="none" h="8330" w="3094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37" name="Shape 437"/>
          <p:cNvSpPr txBox="1"/>
          <p:nvPr/>
        </p:nvSpPr>
        <p:spPr>
          <a:xfrm>
            <a:off x="269000" y="1362250"/>
            <a:ext cx="29859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</a:rPr>
              <a:t>Coleção CURSO</a:t>
            </a:r>
          </a:p>
        </p:txBody>
      </p:sp>
      <p:pic>
        <p:nvPicPr>
          <p:cNvPr id="438" name="Shape 438"/>
          <p:cNvPicPr preferRelativeResize="0"/>
          <p:nvPr/>
        </p:nvPicPr>
        <p:blipFill rotWithShape="1">
          <a:blip r:embed="rId3">
            <a:alphaModFix/>
          </a:blip>
          <a:srcRect b="8676" l="1631" r="664" t="4990"/>
          <a:stretch/>
        </p:blipFill>
        <p:spPr>
          <a:xfrm>
            <a:off x="516250" y="1809025"/>
            <a:ext cx="7063650" cy="282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hape 443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444" name="Shape 444"/>
          <p:cNvSpPr txBox="1"/>
          <p:nvPr>
            <p:ph idx="4294967295" type="ctrTitle"/>
          </p:nvPr>
        </p:nvSpPr>
        <p:spPr>
          <a:xfrm>
            <a:off x="1275150" y="2249625"/>
            <a:ext cx="6593700" cy="1159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6000">
                <a:solidFill>
                  <a:srgbClr val="FF9800"/>
                </a:solidFill>
              </a:rPr>
              <a:t>FEITO</a:t>
            </a:r>
            <a:r>
              <a:rPr lang="en" sz="6000">
                <a:solidFill>
                  <a:srgbClr val="FF9800"/>
                </a:solidFill>
              </a:rPr>
              <a:t>!</a:t>
            </a:r>
          </a:p>
        </p:txBody>
      </p:sp>
      <p:sp>
        <p:nvSpPr>
          <p:cNvPr id="445" name="Shape 445"/>
          <p:cNvSpPr txBox="1"/>
          <p:nvPr>
            <p:ph idx="4294967295" type="subTitle"/>
          </p:nvPr>
        </p:nvSpPr>
        <p:spPr>
          <a:xfrm>
            <a:off x="1232125" y="3409425"/>
            <a:ext cx="6593700" cy="134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Dúvidas?</a:t>
            </a:r>
          </a:p>
          <a:p>
            <a: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 sz="2000"/>
              <a:t>Desenvolvido por:</a:t>
            </a:r>
          </a:p>
          <a:p>
            <a: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t/>
            </a:r>
            <a:endParaRPr sz="2000"/>
          </a:p>
          <a:p>
            <a: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 sz="2000"/>
              <a:t>Adriano Luis de Almeida e Joel Ferreira da Silva</a:t>
            </a:r>
          </a:p>
          <a:p>
            <a: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 sz="2000"/>
              <a:t>Projeto disponível em:</a:t>
            </a:r>
          </a:p>
          <a:p>
            <a: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400"/>
              <a:t>https://github.com/adrianoluisalmeida/FringFramework.git</a:t>
            </a:r>
          </a:p>
        </p:txBody>
      </p:sp>
      <p:grpSp>
        <p:nvGrpSpPr>
          <p:cNvPr id="446" name="Shape 446"/>
          <p:cNvGrpSpPr/>
          <p:nvPr/>
        </p:nvGrpSpPr>
        <p:grpSpPr>
          <a:xfrm>
            <a:off x="3996210" y="966817"/>
            <a:ext cx="1197664" cy="1126777"/>
            <a:chOff x="5972700" y="2330200"/>
            <a:chExt cx="411625" cy="387275"/>
          </a:xfrm>
        </p:grpSpPr>
        <p:sp>
          <p:nvSpPr>
            <p:cNvPr id="447" name="Shape 447"/>
            <p:cNvSpPr/>
            <p:nvPr/>
          </p:nvSpPr>
          <p:spPr>
            <a:xfrm>
              <a:off x="5972700" y="2476950"/>
              <a:ext cx="98050" cy="219825"/>
            </a:xfrm>
            <a:custGeom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9050">
              <a:solidFill>
                <a:srgbClr val="3F537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8" name="Shape 448"/>
            <p:cNvSpPr/>
            <p:nvPr/>
          </p:nvSpPr>
          <p:spPr>
            <a:xfrm>
              <a:off x="6078025" y="2330200"/>
              <a:ext cx="306300" cy="387275"/>
            </a:xfrm>
            <a:custGeom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9050">
              <a:solidFill>
                <a:srgbClr val="3F537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idx="1" type="body"/>
          </p:nvPr>
        </p:nvSpPr>
        <p:spPr>
          <a:xfrm>
            <a:off x="829775" y="1430600"/>
            <a:ext cx="5311500" cy="2745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Na hora de procurar uma DCG, você já não sentiu dificuldades em encontrar a disciplina que mais se encaixa em seu perfil ou área de interesse?</a:t>
            </a:r>
          </a:p>
        </p:txBody>
      </p:sp>
      <p:sp>
        <p:nvSpPr>
          <p:cNvPr id="214" name="Shape 214"/>
          <p:cNvSpPr txBox="1"/>
          <p:nvPr>
            <p:ph idx="4294967295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15" name="Shape 215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/>
          <p:nvPr>
            <p:ph idx="4294967295" type="ctrTitle"/>
          </p:nvPr>
        </p:nvSpPr>
        <p:spPr>
          <a:xfrm>
            <a:off x="658825" y="3051725"/>
            <a:ext cx="5567700" cy="1159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>
                <a:solidFill>
                  <a:srgbClr val="FF9800"/>
                </a:solidFill>
              </a:rPr>
              <a:t>Busca DCG</a:t>
            </a:r>
          </a:p>
        </p:txBody>
      </p:sp>
      <p:sp>
        <p:nvSpPr>
          <p:cNvPr id="221" name="Shape 221"/>
          <p:cNvSpPr txBox="1"/>
          <p:nvPr>
            <p:ph idx="4294967295" type="subTitle"/>
          </p:nvPr>
        </p:nvSpPr>
        <p:spPr>
          <a:xfrm>
            <a:off x="658825" y="2441602"/>
            <a:ext cx="5567700" cy="784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Pensando nesse problemática, surgiu o</a:t>
            </a:r>
          </a:p>
        </p:txBody>
      </p:sp>
      <p:grpSp>
        <p:nvGrpSpPr>
          <p:cNvPr id="222" name="Shape 222"/>
          <p:cNvGrpSpPr/>
          <p:nvPr/>
        </p:nvGrpSpPr>
        <p:grpSpPr>
          <a:xfrm>
            <a:off x="6682481" y="378837"/>
            <a:ext cx="1588639" cy="1588655"/>
            <a:chOff x="6643075" y="3664250"/>
            <a:chExt cx="407950" cy="407975"/>
          </a:xfrm>
        </p:grpSpPr>
        <p:sp>
          <p:nvSpPr>
            <p:cNvPr id="223" name="Shape 223"/>
            <p:cNvSpPr/>
            <p:nvPr/>
          </p:nvSpPr>
          <p:spPr>
            <a:xfrm>
              <a:off x="6794075" y="3815250"/>
              <a:ext cx="211300" cy="211300"/>
            </a:xfrm>
            <a:custGeom>
              <a:pathLst>
                <a:path extrusionOk="0" fill="none" h="8452" w="8452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cap="rnd" cmpd="sng" w="19050">
              <a:solidFill>
                <a:srgbClr val="C7D3E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6643075" y="3664250"/>
              <a:ext cx="407950" cy="407975"/>
            </a:xfrm>
            <a:custGeom>
              <a:pathLst>
                <a:path extrusionOk="0" fill="none" h="16319" w="16318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cap="rnd" cmpd="sng" w="19050">
              <a:solidFill>
                <a:srgbClr val="C7D3E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" name="Shape 225"/>
          <p:cNvGrpSpPr/>
          <p:nvPr/>
        </p:nvGrpSpPr>
        <p:grpSpPr>
          <a:xfrm rot="-587363">
            <a:off x="6589251" y="2174497"/>
            <a:ext cx="653127" cy="653134"/>
            <a:chOff x="576250" y="4319400"/>
            <a:chExt cx="442075" cy="442050"/>
          </a:xfrm>
        </p:grpSpPr>
        <p:sp>
          <p:nvSpPr>
            <p:cNvPr id="226" name="Shape 226"/>
            <p:cNvSpPr/>
            <p:nvPr/>
          </p:nvSpPr>
          <p:spPr>
            <a:xfrm>
              <a:off x="576250" y="4319400"/>
              <a:ext cx="442075" cy="442050"/>
            </a:xfrm>
            <a:custGeom>
              <a:pathLst>
                <a:path extrusionOk="0" fill="none" h="17682" w="17683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cap="rnd" cmpd="sng" w="19050">
              <a:solidFill>
                <a:srgbClr val="3F537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595725" y="4668875"/>
              <a:ext cx="73100" cy="73100"/>
            </a:xfrm>
            <a:custGeom>
              <a:pathLst>
                <a:path extrusionOk="0" fill="none" h="2924" w="2924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cap="rnd" cmpd="sng" w="19050">
              <a:solidFill>
                <a:srgbClr val="3F537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652350" y="4711500"/>
              <a:ext cx="46925" cy="46925"/>
            </a:xfrm>
            <a:custGeom>
              <a:pathLst>
                <a:path extrusionOk="0" fill="none" h="1877" w="1877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cap="rnd" cmpd="sng" w="19050">
              <a:solidFill>
                <a:srgbClr val="3F537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579300" y="4638450"/>
              <a:ext cx="46900" cy="46900"/>
            </a:xfrm>
            <a:custGeom>
              <a:pathLst>
                <a:path extrusionOk="0" fill="none" h="1876" w="1876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cap="rnd" cmpd="sng" w="19050">
              <a:solidFill>
                <a:srgbClr val="3F537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30" name="Shape 230"/>
          <p:cNvSpPr/>
          <p:nvPr/>
        </p:nvSpPr>
        <p:spPr>
          <a:xfrm>
            <a:off x="6302724" y="745608"/>
            <a:ext cx="248336" cy="237120"/>
          </a:xfrm>
          <a:custGeom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rgbClr val="FF98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1" name="Shape 231"/>
          <p:cNvSpPr/>
          <p:nvPr/>
        </p:nvSpPr>
        <p:spPr>
          <a:xfrm rot="2697322">
            <a:off x="7939080" y="1959478"/>
            <a:ext cx="376961" cy="359936"/>
          </a:xfrm>
          <a:custGeom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rgbClr val="FF98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2" name="Shape 232"/>
          <p:cNvSpPr/>
          <p:nvPr/>
        </p:nvSpPr>
        <p:spPr>
          <a:xfrm>
            <a:off x="8237292" y="1754006"/>
            <a:ext cx="150972" cy="144226"/>
          </a:xfrm>
          <a:custGeom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rgbClr val="FF98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3" name="Shape 233"/>
          <p:cNvSpPr/>
          <p:nvPr/>
        </p:nvSpPr>
        <p:spPr>
          <a:xfrm rot="1280149">
            <a:off x="6130690" y="1460796"/>
            <a:ext cx="150975" cy="144204"/>
          </a:xfrm>
          <a:custGeom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rgbClr val="FF98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4" name="Shape 234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35" name="Shape 235"/>
          <p:cNvSpPr txBox="1"/>
          <p:nvPr>
            <p:ph idx="4294967295" type="subTitle"/>
          </p:nvPr>
        </p:nvSpPr>
        <p:spPr>
          <a:xfrm>
            <a:off x="687525" y="3951900"/>
            <a:ext cx="6284700" cy="9273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b="1" lang="en" sz="2000"/>
              <a:t>O portal que facilita suas escolhas de Disciplin</a:t>
            </a:r>
            <a:r>
              <a:rPr b="1" lang="en" sz="2000"/>
              <a:t>as        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b="1" lang="en" sz="2000"/>
              <a:t>Complementares e te aproxima da sua área de Interesse</a:t>
            </a:r>
          </a:p>
        </p:txBody>
      </p:sp>
      <p:sp>
        <p:nvSpPr>
          <p:cNvPr id="236" name="Shape 236"/>
          <p:cNvSpPr txBox="1"/>
          <p:nvPr/>
        </p:nvSpPr>
        <p:spPr>
          <a:xfrm>
            <a:off x="0" y="76200"/>
            <a:ext cx="2687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b="1" lang="en" sz="1200">
                <a:solidFill>
                  <a:srgbClr val="FF98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Solução Oferecida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idx="4294967295" type="ctrTitle"/>
          </p:nvPr>
        </p:nvSpPr>
        <p:spPr>
          <a:xfrm>
            <a:off x="1275150" y="2364400"/>
            <a:ext cx="6593700" cy="1159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6000">
                <a:solidFill>
                  <a:srgbClr val="FF9800"/>
                </a:solidFill>
              </a:rPr>
              <a:t>Busca DCG</a:t>
            </a:r>
          </a:p>
        </p:txBody>
      </p:sp>
      <p:sp>
        <p:nvSpPr>
          <p:cNvPr id="242" name="Shape 242"/>
          <p:cNvSpPr txBox="1"/>
          <p:nvPr>
            <p:ph idx="4294967295" type="subTitle"/>
          </p:nvPr>
        </p:nvSpPr>
        <p:spPr>
          <a:xfrm>
            <a:off x="1275150" y="3230000"/>
            <a:ext cx="6593700" cy="134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b="1" lang="en" sz="2000"/>
              <a:t>O portal que facilita suas escolhas de Disciplinas Complementares e te aproxima da sua área de Interesse</a:t>
            </a:r>
          </a:p>
        </p:txBody>
      </p:sp>
      <p:sp>
        <p:nvSpPr>
          <p:cNvPr id="243" name="Shape 243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244" name="Shape 244"/>
          <p:cNvPicPr preferRelativeResize="0"/>
          <p:nvPr/>
        </p:nvPicPr>
        <p:blipFill rotWithShape="1">
          <a:blip r:embed="rId3">
            <a:alphaModFix/>
          </a:blip>
          <a:srcRect b="3677" l="0" r="0" t="3677"/>
          <a:stretch/>
        </p:blipFill>
        <p:spPr>
          <a:xfrm>
            <a:off x="2403788" y="528950"/>
            <a:ext cx="4336425" cy="1958693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Shape 245"/>
          <p:cNvSpPr txBox="1"/>
          <p:nvPr/>
        </p:nvSpPr>
        <p:spPr>
          <a:xfrm>
            <a:off x="0" y="118175"/>
            <a:ext cx="2119500" cy="40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b="1" lang="en" sz="1200">
                <a:solidFill>
                  <a:srgbClr val="FF98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Solução Oferecida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/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Sobre o Busca DCG</a:t>
            </a:r>
          </a:p>
        </p:txBody>
      </p:sp>
      <p:sp>
        <p:nvSpPr>
          <p:cNvPr id="251" name="Shape 251"/>
          <p:cNvSpPr txBox="1"/>
          <p:nvPr>
            <p:ph idx="1" type="body"/>
          </p:nvPr>
        </p:nvSpPr>
        <p:spPr>
          <a:xfrm>
            <a:off x="870450" y="1545076"/>
            <a:ext cx="2247900" cy="2709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O que é?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Um portal de Busca e cadastro de Cursos e suas respectivas Disciplinas</a:t>
            </a:r>
          </a:p>
        </p:txBody>
      </p:sp>
      <p:sp>
        <p:nvSpPr>
          <p:cNvPr id="252" name="Shape 252"/>
          <p:cNvSpPr txBox="1"/>
          <p:nvPr>
            <p:ph idx="2" type="body"/>
          </p:nvPr>
        </p:nvSpPr>
        <p:spPr>
          <a:xfrm>
            <a:off x="3233637" y="1545076"/>
            <a:ext cx="2247900" cy="2709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Para que serve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Facilitar a busca de Disciplinas que muitas vezes podem ser usadas como disciplina complementar por outros cursos</a:t>
            </a:r>
          </a:p>
        </p:txBody>
      </p:sp>
      <p:sp>
        <p:nvSpPr>
          <p:cNvPr id="253" name="Shape 253"/>
          <p:cNvSpPr txBox="1"/>
          <p:nvPr>
            <p:ph idx="3" type="body"/>
          </p:nvPr>
        </p:nvSpPr>
        <p:spPr>
          <a:xfrm>
            <a:off x="5540650" y="1545076"/>
            <a:ext cx="2247900" cy="2709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Publico Alvo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A aplicação destina-se aos estudantes graduandos do ensino superior de universidades que possuem a política de disciplinas complementares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4" name="Shape 254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255" name="Shape 255"/>
          <p:cNvGrpSpPr/>
          <p:nvPr/>
        </p:nvGrpSpPr>
        <p:grpSpPr>
          <a:xfrm>
            <a:off x="312466" y="587260"/>
            <a:ext cx="309022" cy="376837"/>
            <a:chOff x="596350" y="929175"/>
            <a:chExt cx="407950" cy="497475"/>
          </a:xfrm>
        </p:grpSpPr>
        <p:sp>
          <p:nvSpPr>
            <p:cNvPr id="256" name="Shape 256"/>
            <p:cNvSpPr/>
            <p:nvPr/>
          </p:nvSpPr>
          <p:spPr>
            <a:xfrm>
              <a:off x="596350" y="953550"/>
              <a:ext cx="387250" cy="473100"/>
            </a:xfrm>
            <a:custGeom>
              <a:pathLst>
                <a:path extrusionOk="0" fill="none" h="18924" w="1549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626775" y="929175"/>
              <a:ext cx="377525" cy="462775"/>
            </a:xfrm>
            <a:custGeom>
              <a:pathLst>
                <a:path extrusionOk="0" fill="none" h="18511" w="15101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688900" y="1256150"/>
              <a:ext cx="133975" cy="25"/>
            </a:xfrm>
            <a:custGeom>
              <a:pathLst>
                <a:path extrusionOk="0" fill="none" h="1" w="5359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688900" y="1201350"/>
              <a:ext cx="255750" cy="25"/>
            </a:xfrm>
            <a:custGeom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688900" y="1145950"/>
              <a:ext cx="255750" cy="25"/>
            </a:xfrm>
            <a:custGeom>
              <a:pathLst>
                <a:path extrusionOk="0" fill="none" h="1" w="1023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688900" y="1090525"/>
              <a:ext cx="255750" cy="25"/>
            </a:xfrm>
            <a:custGeom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920250" y="929175"/>
              <a:ext cx="84050" cy="84050"/>
            </a:xfrm>
            <a:custGeom>
              <a:pathLst>
                <a:path extrusionOk="0" fill="none" h="3362" w="3362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/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Desenvolvimento</a:t>
            </a:r>
          </a:p>
        </p:txBody>
      </p:sp>
      <p:sp>
        <p:nvSpPr>
          <p:cNvPr id="268" name="Shape 268"/>
          <p:cNvSpPr txBox="1"/>
          <p:nvPr>
            <p:ph idx="1" type="subTitle"/>
          </p:nvPr>
        </p:nvSpPr>
        <p:spPr>
          <a:xfrm>
            <a:off x="463525" y="3975450"/>
            <a:ext cx="4917600" cy="78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Recursos, linguagem e soluções desenvolvidas</a:t>
            </a:r>
          </a:p>
        </p:txBody>
      </p:sp>
      <p:sp>
        <p:nvSpPr>
          <p:cNvPr id="269" name="Shape 269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70" name="Shape 270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1200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9800"/>
                </a:solidFill>
              </a:rPr>
              <a:t>Bancos de dados Suportados</a:t>
            </a:r>
          </a:p>
        </p:txBody>
      </p:sp>
      <p:sp>
        <p:nvSpPr>
          <p:cNvPr id="276" name="Shape 276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277" name="Shape 277"/>
          <p:cNvGrpSpPr/>
          <p:nvPr/>
        </p:nvGrpSpPr>
        <p:grpSpPr>
          <a:xfrm>
            <a:off x="263101" y="580106"/>
            <a:ext cx="407743" cy="391135"/>
            <a:chOff x="5233525" y="4954450"/>
            <a:chExt cx="538275" cy="516350"/>
          </a:xfrm>
        </p:grpSpPr>
        <p:sp>
          <p:nvSpPr>
            <p:cNvPr id="278" name="Shape 278"/>
            <p:cNvSpPr/>
            <p:nvPr/>
          </p:nvSpPr>
          <p:spPr>
            <a:xfrm>
              <a:off x="5637825" y="4954450"/>
              <a:ext cx="89525" cy="89525"/>
            </a:xfrm>
            <a:custGeom>
              <a:pathLst>
                <a:path extrusionOk="0" fill="none" h="3581" w="3581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5323025" y="4980625"/>
              <a:ext cx="88925" cy="88925"/>
            </a:xfrm>
            <a:custGeom>
              <a:pathLst>
                <a:path extrusionOk="0" fill="none" h="3557" w="3557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5233525" y="5255225"/>
              <a:ext cx="89525" cy="89525"/>
            </a:xfrm>
            <a:custGeom>
              <a:pathLst>
                <a:path extrusionOk="0" fill="none" h="3581" w="3581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5453325" y="5382475"/>
              <a:ext cx="88925" cy="88325"/>
            </a:xfrm>
            <a:custGeom>
              <a:pathLst>
                <a:path extrusionOk="0" fill="none" h="3533" w="3557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5682875" y="5188875"/>
              <a:ext cx="88925" cy="89525"/>
            </a:xfrm>
            <a:custGeom>
              <a:pathLst>
                <a:path extrusionOk="0" fill="none" h="3581" w="3557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5411925" y="5110925"/>
              <a:ext cx="188775" cy="189400"/>
            </a:xfrm>
            <a:custGeom>
              <a:pathLst>
                <a:path extrusionOk="0" fill="none" h="7576" w="7551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5367475" y="5025075"/>
              <a:ext cx="81600" cy="105975"/>
            </a:xfrm>
            <a:custGeom>
              <a:pathLst>
                <a:path extrusionOk="0" fill="none" h="4239" w="3264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5567800" y="4999500"/>
              <a:ext cx="115100" cy="133975"/>
            </a:xfrm>
            <a:custGeom>
              <a:pathLst>
                <a:path extrusionOk="0" fill="none" h="5359" w="4604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5600075" y="5217475"/>
              <a:ext cx="127275" cy="16475"/>
            </a:xfrm>
            <a:custGeom>
              <a:pathLst>
                <a:path extrusionOk="0" fill="none" h="659" w="5091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5497775" y="5299675"/>
              <a:ext cx="4900" cy="126675"/>
            </a:xfrm>
            <a:custGeom>
              <a:pathLst>
                <a:path extrusionOk="0" fill="none" h="5067" w="196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5277975" y="5241825"/>
              <a:ext cx="141275" cy="58500"/>
            </a:xfrm>
            <a:custGeom>
              <a:pathLst>
                <a:path extrusionOk="0" fill="none" h="2340" w="5651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cap="rnd" cmpd="sng" w="12175">
              <a:solidFill>
                <a:srgbClr val="FF98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pic>
        <p:nvPicPr>
          <p:cNvPr id="289" name="Shape 289"/>
          <p:cNvPicPr preferRelativeResize="0"/>
          <p:nvPr/>
        </p:nvPicPr>
        <p:blipFill rotWithShape="1">
          <a:blip r:embed="rId3">
            <a:alphaModFix/>
          </a:blip>
          <a:srcRect b="1277" l="-33102" r="0" t="-34380"/>
          <a:stretch/>
        </p:blipFill>
        <p:spPr>
          <a:xfrm>
            <a:off x="1395325" y="2161150"/>
            <a:ext cx="2065500" cy="2065500"/>
          </a:xfrm>
          <a:prstGeom prst="diamond">
            <a:avLst/>
          </a:prstGeom>
          <a:noFill/>
          <a:ln cap="flat" cmpd="sng" w="38100">
            <a:solidFill>
              <a:srgbClr val="3F5378"/>
            </a:solidFill>
            <a:prstDash val="solid"/>
            <a:miter lim="8000"/>
            <a:headEnd len="med" w="med" type="none"/>
            <a:tailEnd len="med" w="med" type="none"/>
          </a:ln>
        </p:spPr>
      </p:pic>
      <p:pic>
        <p:nvPicPr>
          <p:cNvPr id="290" name="Shape 290"/>
          <p:cNvPicPr preferRelativeResize="0"/>
          <p:nvPr/>
        </p:nvPicPr>
        <p:blipFill rotWithShape="1">
          <a:blip r:embed="rId4">
            <a:alphaModFix/>
          </a:blip>
          <a:srcRect b="-4488" l="11033" r="13908" t="-17151"/>
          <a:stretch/>
        </p:blipFill>
        <p:spPr>
          <a:xfrm>
            <a:off x="3549575" y="2161150"/>
            <a:ext cx="2065500" cy="2065500"/>
          </a:xfrm>
          <a:prstGeom prst="diamond">
            <a:avLst/>
          </a:prstGeom>
          <a:noFill/>
          <a:ln cap="flat" cmpd="sng" w="38100">
            <a:solidFill>
              <a:srgbClr val="3F5378"/>
            </a:solidFill>
            <a:prstDash val="solid"/>
            <a:miter lim="8000"/>
            <a:headEnd len="med" w="med" type="none"/>
            <a:tailEnd len="med" w="med" type="none"/>
          </a:ln>
        </p:spPr>
      </p:pic>
      <p:pic>
        <p:nvPicPr>
          <p:cNvPr id="291" name="Shape 291"/>
          <p:cNvPicPr preferRelativeResize="0"/>
          <p:nvPr/>
        </p:nvPicPr>
        <p:blipFill rotWithShape="1">
          <a:blip r:embed="rId5">
            <a:alphaModFix/>
          </a:blip>
          <a:srcRect b="14639" l="0" r="0" t="14639"/>
          <a:stretch/>
        </p:blipFill>
        <p:spPr>
          <a:xfrm>
            <a:off x="5683175" y="2161150"/>
            <a:ext cx="2065500" cy="2065500"/>
          </a:xfrm>
          <a:prstGeom prst="diamond">
            <a:avLst/>
          </a:prstGeom>
          <a:noFill/>
          <a:ln cap="flat" cmpd="sng" w="38100">
            <a:solidFill>
              <a:srgbClr val="3F5378"/>
            </a:solidFill>
            <a:prstDash val="solid"/>
            <a:miter lim="8000"/>
            <a:headEnd len="med" w="med" type="none"/>
            <a:tailEnd len="med" w="med" type="none"/>
          </a:ln>
        </p:spPr>
      </p:pic>
      <p:sp>
        <p:nvSpPr>
          <p:cNvPr id="292" name="Shape 292"/>
          <p:cNvSpPr txBox="1"/>
          <p:nvPr/>
        </p:nvSpPr>
        <p:spPr>
          <a:xfrm>
            <a:off x="2035525" y="4322275"/>
            <a:ext cx="785100" cy="4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Mysql</a:t>
            </a:r>
          </a:p>
        </p:txBody>
      </p:sp>
      <p:sp>
        <p:nvSpPr>
          <p:cNvPr id="293" name="Shape 293"/>
          <p:cNvSpPr txBox="1"/>
          <p:nvPr/>
        </p:nvSpPr>
        <p:spPr>
          <a:xfrm>
            <a:off x="4179450" y="4322275"/>
            <a:ext cx="985500" cy="4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MongoDB</a:t>
            </a:r>
          </a:p>
        </p:txBody>
      </p:sp>
      <p:sp>
        <p:nvSpPr>
          <p:cNvPr id="294" name="Shape 294"/>
          <p:cNvSpPr txBox="1"/>
          <p:nvPr/>
        </p:nvSpPr>
        <p:spPr>
          <a:xfrm>
            <a:off x="6123225" y="4322275"/>
            <a:ext cx="1325400" cy="4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PostgreSQL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 txBox="1"/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Desenvolvimento</a:t>
            </a:r>
          </a:p>
        </p:txBody>
      </p:sp>
      <p:sp>
        <p:nvSpPr>
          <p:cNvPr id="300" name="Shape 300"/>
          <p:cNvSpPr txBox="1"/>
          <p:nvPr>
            <p:ph idx="1" type="body"/>
          </p:nvPr>
        </p:nvSpPr>
        <p:spPr>
          <a:xfrm>
            <a:off x="814275" y="1327350"/>
            <a:ext cx="6910500" cy="31455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1000"/>
              </a:spcAft>
              <a:buSzPct val="100000"/>
            </a:pPr>
            <a:r>
              <a:rPr lang="en"/>
              <a:t>Linguagem php 5.6</a:t>
            </a:r>
          </a:p>
          <a:p>
            <a:pPr indent="-381000" lvl="0" marL="457200" rtl="0">
              <a:spcBef>
                <a:spcPts val="0"/>
              </a:spcBef>
              <a:spcAft>
                <a:spcPts val="1000"/>
              </a:spcAft>
              <a:buSzPct val="100000"/>
            </a:pPr>
            <a:r>
              <a:rPr lang="en"/>
              <a:t>M</a:t>
            </a:r>
            <a:r>
              <a:rPr lang="en"/>
              <a:t>ysql  Ver 14.14 Distrib 5.7.19</a:t>
            </a:r>
          </a:p>
          <a:p>
            <a:pPr indent="-381000" lvl="0" marL="457200" rtl="0">
              <a:spcBef>
                <a:spcPts val="0"/>
              </a:spcBef>
              <a:spcAft>
                <a:spcPts val="1000"/>
              </a:spcAft>
              <a:buSzPct val="100000"/>
            </a:pPr>
            <a:r>
              <a:rPr lang="en"/>
              <a:t>MongoDB shell version v3.4.10</a:t>
            </a:r>
          </a:p>
          <a:p>
            <a:pPr indent="-381000" lvl="0" marL="457200" rtl="0">
              <a:spcBef>
                <a:spcPts val="0"/>
              </a:spcBef>
              <a:spcAft>
                <a:spcPts val="1000"/>
              </a:spcAft>
              <a:buSzPct val="100000"/>
            </a:pPr>
            <a:r>
              <a:rPr lang="en"/>
              <a:t>Bibliotecas utilizadas: PDO php, MongoClient php, Twig Flexible Templates (Fring Framework)</a:t>
            </a:r>
          </a:p>
        </p:txBody>
      </p:sp>
      <p:sp>
        <p:nvSpPr>
          <p:cNvPr id="301" name="Shape 301"/>
          <p:cNvSpPr txBox="1"/>
          <p:nvPr>
            <p:ph idx="12" type="sldNum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02" name="Shape 302"/>
          <p:cNvSpPr/>
          <p:nvPr/>
        </p:nvSpPr>
        <p:spPr>
          <a:xfrm>
            <a:off x="305960" y="623918"/>
            <a:ext cx="303511" cy="303511"/>
          </a:xfrm>
          <a:custGeom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rgbClr val="FF98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